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72" r:id="rId6"/>
    <p:sldId id="265" r:id="rId7"/>
    <p:sldId id="273" r:id="rId8"/>
    <p:sldId id="286" r:id="rId9"/>
    <p:sldId id="275" r:id="rId10"/>
    <p:sldId id="258" r:id="rId11"/>
    <p:sldId id="278" r:id="rId12"/>
    <p:sldId id="287" r:id="rId13"/>
    <p:sldId id="288" r:id="rId14"/>
    <p:sldId id="289" r:id="rId15"/>
    <p:sldId id="290" r:id="rId16"/>
    <p:sldId id="267" r:id="rId17"/>
    <p:sldId id="264" r:id="rId18"/>
    <p:sldId id="269" r:id="rId19"/>
    <p:sldId id="279" r:id="rId20"/>
    <p:sldId id="280" r:id="rId21"/>
    <p:sldId id="284" r:id="rId22"/>
    <p:sldId id="281" r:id="rId23"/>
    <p:sldId id="282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5/14/2020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5/14/2020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C2BA177-D8B9-4FC3-B3A3-F0C1F066170A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01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632B8EC-14E6-43CE-813F-FDBD9EAB5B92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84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C6A4A83-923B-4B10-A872-4AE9F9BB8D63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66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2A92C68-5D73-43F3-BE47-E21C84A664C0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422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Four P’s of Marketing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7A24E-55BE-40FD-B3E3-EA912003D2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1630680"/>
            <a:ext cx="3962400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b="1"/>
              <a:t>Channel #2 Agents</a:t>
            </a:r>
            <a:r>
              <a:rPr lang="en-US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dirty="0"/>
              <a:t>Mainly used in international markets </a:t>
            </a:r>
            <a:endParaRPr lang="en-US" altLang="en-US"/>
          </a:p>
          <a:p>
            <a:pPr eaLnBrk="1" hangingPunct="1">
              <a:spcAft>
                <a:spcPts val="600"/>
              </a:spcAft>
            </a:pPr>
            <a:r>
              <a:rPr lang="en-US" altLang="en-US" dirty="0"/>
              <a:t>Agent will typically secure an order for a producer and will take a commission </a:t>
            </a:r>
            <a:endParaRPr lang="en-US" altLang="en-US"/>
          </a:p>
          <a:p>
            <a:pPr eaLnBrk="1" hangingPunct="1">
              <a:spcAft>
                <a:spcPts val="600"/>
              </a:spcAft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1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Channel #3 Retailers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41651" y="2895600"/>
            <a:ext cx="9601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Retailers will have a much stronger personal relationship with the consumer.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retailer will hold several other brands and products. A consumer will expect to be exposed to many products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retailer will give the final selling price to the product.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Retailers often have a strong 'brand' themselves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682" y="66675"/>
            <a:ext cx="2362200" cy="1771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B53E3A-166E-4F74-93FF-262EA8827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386" y="1200150"/>
            <a:ext cx="22669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6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Channel #4 Internet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2812" y="1818861"/>
            <a:ext cx="5943599" cy="4267200"/>
          </a:xfrm>
        </p:spPr>
        <p:txBody>
          <a:bodyPr/>
          <a:lstStyle/>
          <a:p>
            <a:pPr eaLnBrk="1" hangingPunct="1"/>
            <a:r>
              <a:rPr lang="en-US" altLang="en-US" dirty="0"/>
              <a:t>The main benefit of the Internet is that products reach a wider audience </a:t>
            </a:r>
          </a:p>
          <a:p>
            <a:pPr eaLnBrk="1" hangingPunct="1"/>
            <a:r>
              <a:rPr lang="en-US" altLang="en-US" dirty="0"/>
              <a:t>Start-up costs are low. </a:t>
            </a:r>
          </a:p>
          <a:p>
            <a:pPr eaLnBrk="1" hangingPunct="1"/>
            <a:r>
              <a:rPr lang="en-US" altLang="en-US" dirty="0"/>
              <a:t>Use e-commerce technology (for payment, shopping software, </a:t>
            </a:r>
            <a:r>
              <a:rPr lang="en-US" altLang="en-US" dirty="0" err="1"/>
              <a:t>etc</a:t>
            </a:r>
            <a:r>
              <a:rPr lang="en-US" altLang="en-US" dirty="0"/>
              <a:t>) </a:t>
            </a:r>
          </a:p>
        </p:txBody>
      </p:sp>
      <p:pic>
        <p:nvPicPr>
          <p:cNvPr id="1026" name="Picture 2" descr="Image result for internet">
            <a:extLst>
              <a:ext uri="{FF2B5EF4-FFF2-40B4-BE49-F238E27FC236}">
                <a16:creationId xmlns:a16="http://schemas.microsoft.com/office/drawing/2014/main" id="{912D3F40-1AAC-4DB4-AF19-5B0ACA3C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1524000"/>
            <a:ext cx="4762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16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Specialty Channels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Vending Machines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Catalogues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Telemarketing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TV (The Shopping Network)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The Internet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The main benefit of the Internet is that products reach a wider audience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Start-up costs are low.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612" y="952500"/>
            <a:ext cx="1579001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/>
          <a:p>
            <a:r>
              <a:rPr lang="en-US" altLang="en-US" dirty="0"/>
              <a:t>Pricing Strategies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r="7103"/>
          <a:stretch/>
        </p:blipFill>
        <p:spPr>
          <a:xfrm>
            <a:off x="1293813" y="685800"/>
            <a:ext cx="6172200" cy="5486400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A9CF6AD-E044-4670-AEB3-FEE6CDED8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85800"/>
          </a:xfrm>
        </p:spPr>
        <p:txBody>
          <a:bodyPr/>
          <a:lstStyle/>
          <a:p>
            <a:r>
              <a:rPr lang="en-US" dirty="0"/>
              <a:t>Pricing High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276" y="1752600"/>
            <a:ext cx="9601200" cy="3886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altLang="en-US" dirty="0"/>
              <a:t>Setting an initially high price for a product or service before competitors enter the market.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/>
              <a:t>Referred to as </a:t>
            </a:r>
            <a:r>
              <a:rPr lang="en-US" altLang="en-US" b="1" dirty="0">
                <a:solidFill>
                  <a:srgbClr val="7030A0"/>
                </a:solidFill>
              </a:rPr>
              <a:t>Market Skimming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/>
              <a:t>Use when there is little or no competition.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/>
              <a:t>Used a lot in the tech industry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/>
              <a:t>Companies can reach the break-even point quickly and recover development costs, therefore able to lower the price if competitors enter the market.</a:t>
            </a:r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Low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028" y="1143000"/>
            <a:ext cx="9601200" cy="5410200"/>
          </a:xfrm>
        </p:spPr>
        <p:txBody>
          <a:bodyPr>
            <a:normAutofit/>
          </a:bodyPr>
          <a:lstStyle/>
          <a:p>
            <a:r>
              <a:rPr lang="en-US" dirty="0"/>
              <a:t>Pricing lower than your competitors</a:t>
            </a:r>
          </a:p>
          <a:p>
            <a:r>
              <a:rPr lang="en-US" dirty="0"/>
              <a:t>Referred to as </a:t>
            </a:r>
            <a:r>
              <a:rPr lang="en-US" b="1" dirty="0">
                <a:solidFill>
                  <a:srgbClr val="7030A0"/>
                </a:solidFill>
              </a:rPr>
              <a:t>Penetration Pricing</a:t>
            </a:r>
          </a:p>
          <a:p>
            <a:r>
              <a:rPr lang="en-US" altLang="en-US" dirty="0"/>
              <a:t>Effective, but risky</a:t>
            </a:r>
          </a:p>
          <a:p>
            <a:r>
              <a:rPr lang="en-US" altLang="en-US" dirty="0"/>
              <a:t>Use this strategy when variable cost are low. </a:t>
            </a:r>
            <a:endParaRPr lang="en-US" altLang="en-US" u="sng" dirty="0"/>
          </a:p>
          <a:p>
            <a:pPr marL="0" indent="0">
              <a:buNone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3600" dirty="0">
                <a:latin typeface="+mj-lt"/>
                <a:ea typeface="+mj-ea"/>
                <a:cs typeface="+mj-cs"/>
              </a:rPr>
              <a:t>Pricing the Same</a:t>
            </a:r>
          </a:p>
          <a:p>
            <a:r>
              <a:rPr lang="en-US" dirty="0"/>
              <a:t>Referred to as </a:t>
            </a:r>
            <a:r>
              <a:rPr lang="en-US" b="1" dirty="0">
                <a:solidFill>
                  <a:srgbClr val="7030A0"/>
                </a:solidFill>
              </a:rPr>
              <a:t>Competitive Pricing</a:t>
            </a:r>
          </a:p>
          <a:p>
            <a:r>
              <a:rPr lang="en-US" altLang="en-US" dirty="0"/>
              <a:t>Matching or coming close to the competitor’s price.</a:t>
            </a:r>
          </a:p>
          <a:p>
            <a:r>
              <a:rPr lang="en-US" altLang="en-US" dirty="0"/>
              <a:t>The battle for market share is fought with advertising, promotion, a unique product feature or unique distribution method.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50016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515155"/>
            <a:ext cx="9601200" cy="627845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Psychological Pricing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954" y="1149438"/>
            <a:ext cx="9601200" cy="5022761"/>
          </a:xfrm>
        </p:spPr>
        <p:txBody>
          <a:bodyPr/>
          <a:lstStyle/>
          <a:p>
            <a:r>
              <a:rPr lang="en-US" altLang="en-US" dirty="0"/>
              <a:t>Prices are set to give the impression that they are less than they actually are. </a:t>
            </a:r>
          </a:p>
          <a:p>
            <a:pPr lvl="1"/>
            <a:r>
              <a:rPr lang="en-US" altLang="en-US" dirty="0"/>
              <a:t>299.99 vs. 300.00</a:t>
            </a:r>
          </a:p>
          <a:p>
            <a:pPr marL="274320" lvl="1" indent="0">
              <a:buNone/>
            </a:pPr>
            <a:endParaRPr lang="en-US" altLang="en-US" dirty="0"/>
          </a:p>
          <a:p>
            <a:pPr marL="274320" lvl="1" indent="0">
              <a:buNone/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Loss-Leader Pricing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Selected products / services are sold at less than cost to attract customers who will then make other purchases to compensate for the loss of profits.</a:t>
            </a:r>
          </a:p>
          <a:p>
            <a:pPr marL="274320" lvl="1" indent="0">
              <a:buNone/>
            </a:pPr>
            <a:endParaRPr lang="en-US" altLang="en-US" sz="2400" dirty="0"/>
          </a:p>
          <a:p>
            <a:pPr marL="274320" lvl="1" indent="0">
              <a:buNone/>
            </a:pPr>
            <a:r>
              <a:rPr lang="en-US" altLang="en-US" sz="3200" dirty="0"/>
              <a:t>Multiple-Unit Pricing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/>
              <a:t>Items priced in multiples to suggest a bargain and to increase sales volume. ( 3 for $1.00.)</a:t>
            </a:r>
            <a:endParaRPr lang="en-CA" alt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3200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966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Cost-Based </a:t>
            </a:r>
            <a:r>
              <a:rPr lang="en-US" altLang="en-US" dirty="0"/>
              <a:t>Pricing Method</a:t>
            </a:r>
            <a:br>
              <a:rPr lang="en-US" altLang="en-US" dirty="0"/>
            </a:br>
            <a:r>
              <a:rPr lang="en-US" altLang="en-US" sz="4000" dirty="0"/>
              <a:t>Utilizes cost + Mark-up ($ or %)</a:t>
            </a:r>
            <a:endParaRPr lang="en-US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/>
              <a:t>Cost + $ Mark-up = Price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/>
              <a:t>($500 sofa + $300 Mark-up = $800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/>
              <a:t>	This method is best used for: services, high price/luxury items, i.e. cars, furniture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r>
              <a:rPr lang="en-US" altLang="en-US"/>
              <a:t>Cost + % Mark-up =Price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/>
              <a:t>($50 muffler + 60% Mark-up = $80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/>
              <a:t>$50 X .60 = $30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/>
              <a:t>$50 + $30 = $80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/>
              <a:t>	This method is best used for a lot of different product/services i.e. convenience store, auto parts store.</a:t>
            </a:r>
          </a:p>
        </p:txBody>
      </p:sp>
    </p:spTree>
    <p:extLst>
      <p:ext uri="{BB962C8B-B14F-4D97-AF65-F5344CB8AC3E}">
        <p14:creationId xmlns:p14="http://schemas.microsoft.com/office/powerpoint/2010/main" val="239845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Pricing Methods You Cannot Use</a:t>
            </a:r>
            <a:br>
              <a:rPr lang="en-US" sz="4000" dirty="0"/>
            </a:br>
            <a:br>
              <a:rPr lang="en-US" sz="4000" dirty="0"/>
            </a:br>
            <a:r>
              <a:rPr lang="en-US" sz="4000" b="1" dirty="0">
                <a:solidFill>
                  <a:srgbClr val="FF3300"/>
                </a:solidFill>
              </a:rPr>
              <a:t>Price and the Law</a:t>
            </a:r>
            <a:br>
              <a:rPr lang="en-US" sz="4000" b="1" dirty="0">
                <a:solidFill>
                  <a:srgbClr val="FF3300"/>
                </a:solidFill>
              </a:rPr>
            </a:br>
            <a:endParaRPr lang="en-US" sz="4000" b="1" dirty="0">
              <a:solidFill>
                <a:srgbClr val="FF33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7030A0"/>
                </a:solidFill>
              </a:rPr>
              <a:t>Canadian Competition Act </a:t>
            </a:r>
            <a:r>
              <a:rPr lang="en-US" dirty="0"/>
              <a:t>protects consumers from the following practices.</a:t>
            </a:r>
          </a:p>
        </p:txBody>
      </p:sp>
    </p:spTree>
    <p:extLst>
      <p:ext uri="{BB962C8B-B14F-4D97-AF65-F5344CB8AC3E}">
        <p14:creationId xmlns:p14="http://schemas.microsoft.com/office/powerpoint/2010/main" val="1473113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The 4 P’s are:</a:t>
            </a:r>
          </a:p>
          <a:p>
            <a:pPr lvl="1"/>
            <a:r>
              <a:rPr lang="en-US" sz="2400" dirty="0"/>
              <a:t>Product</a:t>
            </a:r>
          </a:p>
          <a:p>
            <a:pPr lvl="1"/>
            <a:r>
              <a:rPr lang="en-US" sz="2400" dirty="0"/>
              <a:t>Price</a:t>
            </a:r>
          </a:p>
          <a:p>
            <a:pPr lvl="1"/>
            <a:r>
              <a:rPr lang="en-US" sz="2400" dirty="0"/>
              <a:t>Promotion</a:t>
            </a:r>
          </a:p>
          <a:p>
            <a:pPr lvl="1"/>
            <a:r>
              <a:rPr lang="en-US" sz="2400" dirty="0"/>
              <a:t>Place </a:t>
            </a:r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190999"/>
          </a:xfrm>
        </p:spPr>
        <p:txBody>
          <a:bodyPr/>
          <a:lstStyle/>
          <a:p>
            <a:r>
              <a:rPr lang="en-US" altLang="en-US" dirty="0"/>
              <a:t>An Entrepreneur must have an intense understanding of each as it applies to his or her business.</a:t>
            </a:r>
          </a:p>
          <a:p>
            <a:r>
              <a:rPr lang="en-US" altLang="en-US" dirty="0"/>
              <a:t>An entrepreneur must also have an intense understanding of how each of these pieces work </a:t>
            </a:r>
            <a:r>
              <a:rPr lang="en-US" altLang="en-US" b="1" i="1" dirty="0">
                <a:solidFill>
                  <a:srgbClr val="7030A0"/>
                </a:solidFill>
              </a:rPr>
              <a:t>together</a:t>
            </a:r>
            <a:r>
              <a:rPr lang="en-US" altLang="en-US" b="1" dirty="0">
                <a:solidFill>
                  <a:srgbClr val="7030A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5" descr="MCj043524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20" y="2059968"/>
            <a:ext cx="2894012" cy="31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12" y="228600"/>
            <a:ext cx="9601200" cy="6019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endParaRPr lang="en-US" sz="2600" b="1" dirty="0">
              <a:solidFill>
                <a:srgbClr val="FF0000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00B050"/>
                </a:solidFill>
              </a:rPr>
              <a:t>Price Fixing </a:t>
            </a:r>
            <a:r>
              <a:rPr lang="en-US" dirty="0"/>
              <a:t>- </a:t>
            </a:r>
            <a:r>
              <a:rPr lang="en-US" sz="2600" dirty="0"/>
              <a:t>businesses are not allowed to decide as a group what to charge consumers for a specific product. </a:t>
            </a:r>
            <a:r>
              <a:rPr lang="en-US" dirty="0"/>
              <a:t>	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 startAt="2"/>
              <a:defRPr/>
            </a:pPr>
            <a:r>
              <a:rPr lang="en-US" sz="2600" b="1" dirty="0">
                <a:solidFill>
                  <a:srgbClr val="00B050"/>
                </a:solidFill>
              </a:rPr>
              <a:t>Retail Price Management </a:t>
            </a:r>
            <a:r>
              <a:rPr lang="en-US" dirty="0"/>
              <a:t>– </a:t>
            </a:r>
            <a:r>
              <a:rPr lang="en-US" sz="2600" dirty="0"/>
              <a:t>no company can force another independent company to charge a price for a product it has provided. A company can suggest a price (Manufacturer’s Suggested Retail Price - MSRP)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 startAt="3"/>
              <a:defRPr/>
            </a:pPr>
            <a:r>
              <a:rPr lang="en-US" sz="2600" b="1" dirty="0">
                <a:solidFill>
                  <a:srgbClr val="00B050"/>
                </a:solidFill>
              </a:rPr>
              <a:t>Deceptive Pricing Strategies: 	</a:t>
            </a:r>
          </a:p>
          <a:p>
            <a:pPr marL="381000" indent="-381000">
              <a:lnSpc>
                <a:spcPct val="110000"/>
              </a:lnSpc>
              <a:buNone/>
              <a:defRPr/>
            </a:pPr>
            <a:r>
              <a:rPr lang="en-US" b="1" dirty="0"/>
              <a:t>	</a:t>
            </a:r>
            <a:r>
              <a:rPr lang="en-US" b="1" dirty="0">
                <a:solidFill>
                  <a:srgbClr val="0070C0"/>
                </a:solidFill>
              </a:rPr>
              <a:t>Double Ticketing </a:t>
            </a:r>
            <a:r>
              <a:rPr lang="en-US" dirty="0"/>
              <a:t>- refers to the placing of two prices on the same product and charging the customer the higher price.</a:t>
            </a:r>
          </a:p>
          <a:p>
            <a:pPr marL="381000" indent="-381000">
              <a:lnSpc>
                <a:spcPct val="110000"/>
              </a:lnSpc>
              <a:buNone/>
              <a:defRPr/>
            </a:pPr>
            <a:r>
              <a:rPr lang="en-US" dirty="0"/>
              <a:t>	</a:t>
            </a:r>
            <a:r>
              <a:rPr lang="en-US" b="1" dirty="0">
                <a:solidFill>
                  <a:srgbClr val="0070C0"/>
                </a:solidFill>
              </a:rPr>
              <a:t>Bait and Switch </a:t>
            </a:r>
            <a:r>
              <a:rPr lang="en-US" dirty="0"/>
              <a:t>- occurs when a product is advertised at a low price to attract (bait) customers then the sales staff tries to disparage the customer in order to get the customer to buy a more expensive  item.</a:t>
            </a:r>
          </a:p>
          <a:p>
            <a:pPr marL="381000" indent="-381000">
              <a:lnSpc>
                <a:spcPct val="110000"/>
              </a:lnSpc>
              <a:buNone/>
              <a:defRPr/>
            </a:pPr>
            <a:r>
              <a:rPr lang="en-US" dirty="0"/>
              <a:t>	</a:t>
            </a:r>
            <a:r>
              <a:rPr lang="en-US" b="1" dirty="0">
                <a:solidFill>
                  <a:srgbClr val="0070C0"/>
                </a:solidFill>
              </a:rPr>
              <a:t>False Sale Price </a:t>
            </a:r>
            <a:r>
              <a:rPr lang="en-US" dirty="0"/>
              <a:t>- refers to the practice by some stores of advertising a regular price as a sale price.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1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/Service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800"/>
              <a:t>What product or service are you providing?</a:t>
            </a:r>
          </a:p>
          <a:p>
            <a:r>
              <a:rPr lang="en-US" altLang="en-US" sz="2800"/>
              <a:t>How is it unique?</a:t>
            </a:r>
          </a:p>
          <a:p>
            <a:r>
              <a:rPr lang="en-US" altLang="en-US" sz="2800"/>
              <a:t>How will it benefit customers?</a:t>
            </a:r>
          </a:p>
          <a:p>
            <a:r>
              <a:rPr lang="en-US" altLang="en-US" sz="2800"/>
              <a:t>Will it meet a need or want for </a:t>
            </a:r>
            <a:r>
              <a:rPr lang="en-US" altLang="en-US" sz="3200"/>
              <a:t>your customers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026193-D47C-4818-9202-42F586A00F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35" y="1206135"/>
            <a:ext cx="4692978" cy="51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07725"/>
          </a:xfrm>
        </p:spPr>
        <p:txBody>
          <a:bodyPr/>
          <a:lstStyle/>
          <a:p>
            <a:r>
              <a:rPr lang="en-US" dirty="0"/>
              <a:t>Price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3813" y="988725"/>
            <a:ext cx="9601200" cy="5183475"/>
          </a:xfrm>
        </p:spPr>
        <p:txBody>
          <a:bodyPr>
            <a:normAutofit/>
          </a:bodyPr>
          <a:lstStyle/>
          <a:p>
            <a:r>
              <a:rPr lang="en-US" dirty="0"/>
              <a:t>How much will you charge?</a:t>
            </a:r>
          </a:p>
          <a:p>
            <a:r>
              <a:rPr lang="en-US" dirty="0"/>
              <a:t>How much are customers willing and able to pay?</a:t>
            </a:r>
          </a:p>
          <a:p>
            <a:r>
              <a:rPr lang="en-US" dirty="0"/>
              <a:t>What does your price include? Warranties, etc.</a:t>
            </a:r>
          </a:p>
          <a:p>
            <a:r>
              <a:rPr lang="en-US" dirty="0"/>
              <a:t>How much profit do you need/want to make?</a:t>
            </a:r>
          </a:p>
          <a:p>
            <a:r>
              <a:rPr lang="en-US" dirty="0"/>
              <a:t>It is </a:t>
            </a:r>
            <a:r>
              <a:rPr lang="en-US" b="1" dirty="0"/>
              <a:t>assumed</a:t>
            </a:r>
            <a:r>
              <a:rPr lang="en-US" dirty="0"/>
              <a:t> a profit is to be made.</a:t>
            </a:r>
          </a:p>
          <a:p>
            <a:pPr marL="0" indent="0">
              <a:buNone/>
            </a:pPr>
            <a:r>
              <a:rPr lang="en-US" dirty="0"/>
              <a:t>It includes determining the:	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cost of production (time, labor, ingredients, packaging, advertising,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the state of supply and demand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the amount of profit to </a:t>
            </a:r>
            <a:r>
              <a:rPr lang="en-US"/>
              <a:t>be made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536" y="348343"/>
            <a:ext cx="2448953" cy="3046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152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Letting people know about products and services in a positive way so they will want to make a purchase.</a:t>
            </a:r>
          </a:p>
          <a:p>
            <a:r>
              <a:rPr lang="en-US" dirty="0"/>
              <a:t>Promotion is used to tell potential customers: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How to use a product or service and what it is used for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The quality of a product or service	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Where the product or service is available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New products that are on the market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212" y="3432313"/>
            <a:ext cx="33644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61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0412" y="1600200"/>
            <a:ext cx="9601200" cy="4495800"/>
          </a:xfrm>
        </p:spPr>
        <p:txBody>
          <a:bodyPr>
            <a:normAutofit/>
          </a:bodyPr>
          <a:lstStyle/>
          <a:p>
            <a:r>
              <a:rPr lang="en-US" dirty="0"/>
              <a:t>How will you let your customers know about your product/service?</a:t>
            </a:r>
          </a:p>
          <a:p>
            <a:r>
              <a:rPr lang="en-US" dirty="0"/>
              <a:t>What type of promotion will you use?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</a:rPr>
              <a:t>Advertising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altLang="en-US" dirty="0"/>
              <a:t> Any </a:t>
            </a:r>
            <a:r>
              <a:rPr lang="en-US" altLang="en-US" u="sng" dirty="0"/>
              <a:t>paid</a:t>
            </a:r>
            <a:r>
              <a:rPr lang="en-US" altLang="en-US" dirty="0"/>
              <a:t> form of promotion ( internet, newspapers, TV, radio, magazines, billboards, flyers, etc.)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sz="2100" b="1" dirty="0">
                <a:solidFill>
                  <a:srgbClr val="FF0000"/>
                </a:solidFill>
              </a:rPr>
              <a:t>Social Media – </a:t>
            </a:r>
            <a:r>
              <a:rPr lang="en-US" dirty="0"/>
              <a:t>Instagram, Snap Chat, Facebook, Twitter, </a:t>
            </a:r>
            <a:r>
              <a:rPr lang="en-US" dirty="0" err="1"/>
              <a:t>TiKToK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sz="2100" b="1" dirty="0">
                <a:solidFill>
                  <a:srgbClr val="FF0000"/>
                </a:solidFill>
              </a:rPr>
              <a:t>Publicity</a:t>
            </a:r>
            <a:r>
              <a:rPr lang="en-US" dirty="0"/>
              <a:t> - </a:t>
            </a:r>
            <a:r>
              <a:rPr lang="en-US" altLang="en-US" u="sng" dirty="0"/>
              <a:t>Free</a:t>
            </a:r>
            <a:r>
              <a:rPr lang="en-US" altLang="en-US" dirty="0"/>
              <a:t> promotion (press releases or news reports describing how the company sponsored events or donated to a cause.)</a:t>
            </a:r>
            <a:endParaRPr lang="en-US" altLang="en-US" b="1" dirty="0"/>
          </a:p>
          <a:p>
            <a:pPr lvl="1">
              <a:spcAft>
                <a:spcPts val="600"/>
              </a:spcAft>
            </a:pPr>
            <a:r>
              <a:rPr lang="en-US" sz="2100" b="1" dirty="0">
                <a:solidFill>
                  <a:srgbClr val="FF0000"/>
                </a:solidFill>
              </a:rPr>
              <a:t>Sales Promotions - </a:t>
            </a:r>
            <a:r>
              <a:rPr lang="en-US" altLang="en-US" dirty="0"/>
              <a:t>Special things done to get customers interested in trying  products or to come into a store (coupons, contests, rebates, free samples, displays, etc.)</a:t>
            </a:r>
          </a:p>
          <a:p>
            <a:pPr lvl="1"/>
            <a:r>
              <a:rPr lang="en-US" sz="2100" b="1" dirty="0">
                <a:solidFill>
                  <a:srgbClr val="FF0000"/>
                </a:solidFill>
              </a:rPr>
              <a:t>Personal Selling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412" y="28303"/>
            <a:ext cx="2862419" cy="1620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492" y="5404044"/>
            <a:ext cx="2213040" cy="1383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5229666"/>
            <a:ext cx="3016045" cy="155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6612" y="1656321"/>
            <a:ext cx="9601200" cy="4495800"/>
          </a:xfrm>
        </p:spPr>
        <p:txBody>
          <a:bodyPr>
            <a:normAutofit/>
          </a:bodyPr>
          <a:lstStyle/>
          <a:p>
            <a:pPr marL="609600" indent="-609600"/>
            <a:r>
              <a:rPr lang="en-US" altLang="en-US" dirty="0">
                <a:solidFill>
                  <a:srgbClr val="CC00CC"/>
                </a:solidFill>
              </a:rPr>
              <a:t>Where</a:t>
            </a:r>
            <a:r>
              <a:rPr lang="en-US" altLang="en-US" dirty="0">
                <a:solidFill>
                  <a:srgbClr val="000000"/>
                </a:solidFill>
              </a:rPr>
              <a:t> will you be located?</a:t>
            </a:r>
          </a:p>
          <a:p>
            <a:pPr marL="609600" indent="-609600"/>
            <a:r>
              <a:rPr lang="en-US" altLang="en-US" dirty="0">
                <a:solidFill>
                  <a:srgbClr val="CC00CC"/>
                </a:solidFill>
              </a:rPr>
              <a:t>How</a:t>
            </a:r>
            <a:r>
              <a:rPr lang="en-US" altLang="en-US" dirty="0">
                <a:solidFill>
                  <a:srgbClr val="000000"/>
                </a:solidFill>
              </a:rPr>
              <a:t> will you </a:t>
            </a:r>
            <a:r>
              <a:rPr lang="en-US" altLang="en-US" dirty="0">
                <a:solidFill>
                  <a:srgbClr val="CC00CC"/>
                </a:solidFill>
              </a:rPr>
              <a:t>receive</a:t>
            </a:r>
            <a:r>
              <a:rPr lang="en-US" altLang="en-US" dirty="0">
                <a:solidFill>
                  <a:srgbClr val="000000"/>
                </a:solidFill>
              </a:rPr>
              <a:t> your products?</a:t>
            </a:r>
          </a:p>
          <a:p>
            <a:pPr marL="609600" indent="-609600"/>
            <a:r>
              <a:rPr lang="en-US" altLang="en-US" dirty="0">
                <a:solidFill>
                  <a:srgbClr val="000000"/>
                </a:solidFill>
              </a:rPr>
              <a:t>Will you sell on the internet?</a:t>
            </a:r>
          </a:p>
          <a:p>
            <a:pPr marL="609600" indent="-609600"/>
            <a:r>
              <a:rPr lang="en-US" altLang="en-US" dirty="0">
                <a:solidFill>
                  <a:srgbClr val="CC00CC"/>
                </a:solidFill>
              </a:rPr>
              <a:t>How</a:t>
            </a:r>
            <a:r>
              <a:rPr lang="en-US" altLang="en-US" dirty="0">
                <a:solidFill>
                  <a:srgbClr val="000000"/>
                </a:solidFill>
              </a:rPr>
              <a:t> will the product or service </a:t>
            </a:r>
            <a:r>
              <a:rPr lang="en-US" altLang="en-US" dirty="0">
                <a:solidFill>
                  <a:srgbClr val="CC00CC"/>
                </a:solidFill>
              </a:rPr>
              <a:t>get</a:t>
            </a:r>
            <a:r>
              <a:rPr lang="en-US" altLang="en-US" dirty="0">
                <a:solidFill>
                  <a:srgbClr val="000000"/>
                </a:solidFill>
              </a:rPr>
              <a:t> to the customers?</a:t>
            </a:r>
          </a:p>
          <a:p>
            <a:pPr marL="609600" indent="-609600"/>
            <a:r>
              <a:rPr lang="en-US" altLang="en-US" dirty="0"/>
              <a:t>You must decide what </a:t>
            </a:r>
            <a:r>
              <a:rPr lang="en-US" altLang="en-US" b="1" dirty="0">
                <a:solidFill>
                  <a:srgbClr val="CC00CC"/>
                </a:solidFill>
              </a:rPr>
              <a:t>“channel”</a:t>
            </a:r>
            <a:r>
              <a:rPr lang="en-US" altLang="en-US" dirty="0"/>
              <a:t> you will use to get your product/service to your customers. </a:t>
            </a:r>
          </a:p>
          <a:p>
            <a:pPr marL="609600" indent="-609600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CC00CC"/>
                </a:solidFill>
              </a:rPr>
              <a:t>channel </a:t>
            </a:r>
            <a:r>
              <a:rPr lang="en-US" altLang="en-US" dirty="0"/>
              <a:t>is the mechanism through which goods and/or services are moved from the manufacturer/ service provider to the end user or consumer. 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9412" y="332120"/>
            <a:ext cx="3494512" cy="25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298" y="381000"/>
            <a:ext cx="9601200" cy="1143000"/>
          </a:xfrm>
        </p:spPr>
        <p:txBody>
          <a:bodyPr/>
          <a:lstStyle/>
          <a:p>
            <a:r>
              <a:rPr lang="en-US" dirty="0"/>
              <a:t>Channels of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233" y="1699163"/>
            <a:ext cx="9601200" cy="44958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020070" y="1981200"/>
            <a:ext cx="7375525" cy="3551237"/>
            <a:chOff x="1728" y="3024"/>
            <a:chExt cx="10080" cy="403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728" y="4032"/>
              <a:ext cx="17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Producer</a:t>
              </a:r>
              <a:endParaRPr lang="en-US" altLang="en-US" sz="18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728" y="3024"/>
              <a:ext cx="17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Producer</a:t>
              </a:r>
              <a:endParaRPr lang="en-US" altLang="en-US" sz="180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728" y="5040"/>
              <a:ext cx="17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Producer</a:t>
              </a:r>
              <a:endParaRPr lang="en-US" altLang="en-US" sz="1800" dirty="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728" y="6048"/>
              <a:ext cx="17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Producer</a:t>
              </a:r>
              <a:endParaRPr lang="en-US" altLang="en-US" sz="180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744" y="3312"/>
              <a:ext cx="532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9792" y="4032"/>
              <a:ext cx="2016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Consumer</a:t>
              </a:r>
              <a:endParaRPr lang="en-US" altLang="en-US" sz="1800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744" y="4320"/>
              <a:ext cx="345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7344" y="4032"/>
              <a:ext cx="1584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Retailer</a:t>
              </a:r>
              <a:endParaRPr lang="en-US" altLang="en-US" sz="1800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9648" y="3024"/>
              <a:ext cx="2016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Consumer</a:t>
              </a:r>
              <a:endParaRPr lang="en-US" altLang="en-US" sz="1800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9072" y="432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176" y="4752"/>
              <a:ext cx="2448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Importer and or</a:t>
              </a:r>
              <a:r>
                <a:rPr lang="en-US" altLang="en-US" sz="1200">
                  <a:latin typeface="Times New Roman" panose="02020603050405020304" pitchFamily="18" charset="0"/>
                </a:rPr>
                <a:t> </a:t>
              </a:r>
              <a:r>
                <a:rPr lang="en-US" altLang="en-US" sz="1800">
                  <a:latin typeface="Times New Roman" panose="02020603050405020304" pitchFamily="18" charset="0"/>
                </a:rPr>
                <a:t>Wholesaler</a:t>
              </a:r>
              <a:endParaRPr lang="en-US" altLang="en-US" sz="1800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7344" y="5040"/>
              <a:ext cx="1584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Retailer</a:t>
              </a:r>
              <a:endParaRPr lang="en-US" altLang="en-US" sz="1800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6768" y="5328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600" y="5328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9072" y="5328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9792" y="5040"/>
              <a:ext cx="187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Consumer</a:t>
              </a:r>
              <a:endParaRPr lang="en-US" altLang="en-US" sz="1800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744" y="6336"/>
              <a:ext cx="345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7344" y="6048"/>
              <a:ext cx="1728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Specialty Channel</a:t>
              </a:r>
              <a:endParaRPr lang="en-US" altLang="en-US" sz="1800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9216" y="648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9936" y="6192"/>
              <a:ext cx="187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Consumer</a:t>
              </a: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680628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3448050"/>
            <a:ext cx="3352800" cy="2286000"/>
          </a:xfrm>
          <a:prstGeom prst="rect">
            <a:avLst/>
          </a:prstGeom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Channel #1 Wholesalers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Break down 'bulk' into smaller packages for resale by a retailer. </a:t>
            </a:r>
          </a:p>
          <a:p>
            <a:pPr eaLnBrk="1" hangingPunct="1"/>
            <a:r>
              <a:rPr lang="en-US" altLang="en-US" dirty="0"/>
              <a:t>Provide storage facilities </a:t>
            </a:r>
          </a:p>
          <a:p>
            <a:pPr eaLnBrk="1" hangingPunct="1"/>
            <a:r>
              <a:rPr lang="en-US" altLang="en-US" dirty="0"/>
              <a:t>Take on the some of the marketing responsibilities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3619500"/>
            <a:ext cx="53244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34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4BA1669898C84A9D0A7CD88DD86DEE" ma:contentTypeVersion="7" ma:contentTypeDescription="Create a new document." ma:contentTypeScope="" ma:versionID="c3bc4c656b89b926000d545e7200fcba">
  <xsd:schema xmlns:xsd="http://www.w3.org/2001/XMLSchema" xmlns:xs="http://www.w3.org/2001/XMLSchema" xmlns:p="http://schemas.microsoft.com/office/2006/metadata/properties" xmlns:ns1="http://schemas.microsoft.com/sharepoint/v3" xmlns:ns2="3c924a6b-2f35-4917-a7f8-b3e917a78ebf" targetNamespace="http://schemas.microsoft.com/office/2006/metadata/properties" ma:root="true" ma:fieldsID="7f94b65606a0d36bb6a04bca121ff855" ns1:_="" ns2:_="">
    <xsd:import namespace="http://schemas.microsoft.com/sharepoint/v3"/>
    <xsd:import namespace="3c924a6b-2f35-4917-a7f8-b3e917a78eb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24a6b-2f35-4917-a7f8-b3e917a78eb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5ce769ce-cfb9-46d6-b0af-6a04f9ac84e5}" ma:internalName="Blog_x0020_Category" ma:readOnly="false" ma:showField="Title" ma:web="3c924a6b-2f35-4917-a7f8-b3e917a78eb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3c924a6b-2f35-4917-a7f8-b3e917a78ebf">36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356F4BC-9412-40B2-A362-042EB9FF76FF}"/>
</file>

<file path=customXml/itemProps2.xml><?xml version="1.0" encoding="utf-8"?>
<ds:datastoreItem xmlns:ds="http://schemas.openxmlformats.org/officeDocument/2006/customXml" ds:itemID="{C5D021BF-1ADE-4EF1-93FB-F90F64DD1431}"/>
</file>

<file path=customXml/itemProps3.xml><?xml version="1.0" encoding="utf-8"?>
<ds:datastoreItem xmlns:ds="http://schemas.openxmlformats.org/officeDocument/2006/customXml" ds:itemID="{0F249165-F638-412C-8E0A-DFB7045CA2E0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1105</Words>
  <Application>Microsoft Office PowerPoint</Application>
  <PresentationFormat>Custom</PresentationFormat>
  <Paragraphs>133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Euphemia</vt:lpstr>
      <vt:lpstr>Times New Roman</vt:lpstr>
      <vt:lpstr>Wingdings</vt:lpstr>
      <vt:lpstr>Serenity 16x9</vt:lpstr>
      <vt:lpstr>The Four P’s of Marketing</vt:lpstr>
      <vt:lpstr>PowerPoint Presentation</vt:lpstr>
      <vt:lpstr>Product /Service</vt:lpstr>
      <vt:lpstr>Price</vt:lpstr>
      <vt:lpstr>Promotion</vt:lpstr>
      <vt:lpstr>Promotion</vt:lpstr>
      <vt:lpstr>Place</vt:lpstr>
      <vt:lpstr>Channels of Distribution</vt:lpstr>
      <vt:lpstr>Channel #1 Wholesalers</vt:lpstr>
      <vt:lpstr>Channel #2 Agents </vt:lpstr>
      <vt:lpstr>Channel #3 Retailers </vt:lpstr>
      <vt:lpstr>Channel #4 Internet</vt:lpstr>
      <vt:lpstr>Specialty Channels</vt:lpstr>
      <vt:lpstr>Pricing Strategies</vt:lpstr>
      <vt:lpstr>Pricing High</vt:lpstr>
      <vt:lpstr>Pricing Low </vt:lpstr>
      <vt:lpstr>Psychological Pricing</vt:lpstr>
      <vt:lpstr>Cost-Based Pricing Method Utilizes cost + Mark-up ($ or %)</vt:lpstr>
      <vt:lpstr>Pricing Methods You Cannot Use  Price and the Law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Four P’s of Marketing</dc:title>
  <dc:creator>Hiltz, Marion     (ASD-W)</dc:creator>
  <cp:lastModifiedBy>Hiltz, Marion     (ASD-W)</cp:lastModifiedBy>
  <cp:revision>3</cp:revision>
  <dcterms:created xsi:type="dcterms:W3CDTF">2020-05-14T14:26:32Z</dcterms:created>
  <dcterms:modified xsi:type="dcterms:W3CDTF">2020-05-14T14:32:43Z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0x010100C54BA1669898C84A9D0A7CD88DD86DEE</vt:lpwstr>
  </property>
</Properties>
</file>